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6D1A94-6C1A-442D-922F-8C8F3D369A07}" v="3980" dt="2025-12-03T17:37:37.872"/>
    <p1510:client id="{961FBF9A-3FD8-41C8-93C3-6755C9EC3C3E}" v="9" dt="2025-12-03T22:17:00.1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pendatabay.com/dataset/historical-us-maritime-container-trade-volumes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20624" y="118872"/>
            <a:ext cx="10972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Visualizing U.S. Container Trade by Ports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555" y="5406503"/>
            <a:ext cx="9047861" cy="523220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sz="2800" b="1" dirty="0">
                <a:solidFill>
                  <a:schemeClr val="tx2"/>
                </a:solidFill>
              </a:rPr>
              <a:t>An Analysis of Maritime Container Volumes </a:t>
            </a:r>
            <a:r>
              <a:rPr lang="en-US" sz="2800" b="1" dirty="0">
                <a:solidFill>
                  <a:schemeClr val="tx2"/>
                </a:solidFill>
              </a:rPr>
              <a:t>from 2000-2017</a:t>
            </a:r>
            <a:endParaRPr sz="2800" b="1" dirty="0">
              <a:solidFill>
                <a:schemeClr val="tx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520040" y="6428232"/>
            <a:ext cx="1565942" cy="430887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dirty="0"/>
              <a:t> Andre Seen</a:t>
            </a:r>
            <a:endParaRPr lang="en-US" dirty="0">
              <a:ea typeface="Calibri"/>
              <a:cs typeface="Calibri"/>
            </a:endParaRPr>
          </a:p>
        </p:txBody>
      </p:sp>
      <p:pic>
        <p:nvPicPr>
          <p:cNvPr id="6" name="Picture 5" descr="A ship with many containers on the water&#10;&#10;AI-generated content may be incorrect.">
            <a:extLst>
              <a:ext uri="{FF2B5EF4-FFF2-40B4-BE49-F238E27FC236}">
                <a16:creationId xmlns:a16="http://schemas.microsoft.com/office/drawing/2014/main" id="{6AC861E4-ED36-A279-6D96-8AB36AA92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378" y="1330468"/>
            <a:ext cx="6368143" cy="382079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9053312" cy="707886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rPr lang="en-US" dirty="0">
                <a:ea typeface="Calibri"/>
                <a:cs typeface="Calibri"/>
              </a:rPr>
              <a:t>Stacked Area Chart: Contribution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1913" y="934678"/>
            <a:ext cx="6294224" cy="2462213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endParaRPr lang="en-US" b="1" dirty="0">
              <a:solidFill>
                <a:srgbClr val="991B1B"/>
              </a:solidFill>
              <a:latin typeface="Montserrat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DC2626"/>
                </a:solidFill>
                <a:latin typeface="Montserrat"/>
              </a:rPr>
              <a:t>What It Shows:</a:t>
            </a:r>
            <a:endParaRPr lang="en-US" sz="2200" dirty="0">
              <a:solidFill>
                <a:srgbClr val="141414"/>
              </a:solidFill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i="1" dirty="0">
                <a:latin typeface="Calibri"/>
                <a:ea typeface="Open Sans"/>
                <a:cs typeface="Open Sans"/>
              </a:rPr>
              <a:t>Each port's contribution to total U.S. container trade volume over time (2000–2017).</a:t>
            </a:r>
            <a:endParaRPr lang="en-US" sz="1400" i="1"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DC2626"/>
                </a:solidFill>
                <a:latin typeface="Montserrat"/>
              </a:rPr>
              <a:t>How to Read It: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Total height shows combined volume of all top 10 ports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Layer thickness indicates individual port's contribution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Color-coded legend on the right which labels different ports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DC2626"/>
                </a:solidFill>
                <a:latin typeface="Montserrat"/>
              </a:rPr>
              <a:t>Key Insights:</a:t>
            </a:r>
            <a:endParaRPr lang="en-US" sz="2200">
              <a:solidFill>
                <a:srgbClr val="141414"/>
              </a:solidFill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West Coast ports dominate volume contributions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East Coast ports steadily gaining market share</a:t>
            </a:r>
            <a:endParaRPr lang="en-US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U.S. container trade has doubled from 2000–2017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pic>
        <p:nvPicPr>
          <p:cNvPr id="5" name="Picture 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EF333DA3-6D2C-4887-E057-BDBF9AE53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5639"/>
            <a:ext cx="9144000" cy="381312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4981877" cy="707886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rPr lang="en-US" dirty="0"/>
              <a:t>Key Findings Summary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1913" y="934677"/>
            <a:ext cx="9143087" cy="406265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FFFFFF"/>
                </a:solidFill>
                <a:latin typeface="Montserrat"/>
              </a:rPr>
              <a:t>1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3A8A"/>
                </a:solidFill>
                <a:latin typeface="Montserrat"/>
              </a:rPr>
              <a:t>Dominant Ports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3A8A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• Los Angeles, Long Beach, and New York handle around 50% of all U.S. container trade combined.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FFFFFF"/>
                </a:solidFill>
                <a:latin typeface="Montserrat"/>
              </a:rPr>
              <a:t>2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3A8A"/>
                </a:solidFill>
                <a:latin typeface="Montserrat"/>
              </a:rPr>
              <a:t>Recession Impact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3A8A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• The 2008–2009 financial crisis caused significant volume drops across all major ports, with recovery taking 2–3 years.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FFFFFF"/>
                </a:solidFill>
                <a:latin typeface="Montserrat"/>
              </a:rPr>
              <a:t>3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3A8A"/>
                </a:solidFill>
                <a:latin typeface="Montserrat"/>
              </a:rPr>
              <a:t>Emerging Leaders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3A8A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• Savannah and Houston show the highest growth rates, showing possible infrastructure development in the near future.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FFFFFF"/>
                </a:solidFill>
                <a:latin typeface="Montserrat"/>
              </a:rPr>
              <a:t>4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3A8A"/>
                </a:solidFill>
                <a:latin typeface="Montserrat"/>
              </a:rPr>
              <a:t>Overall Growth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3A8A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• Total U.S. container trade volume increased by over 100% from 2000 to 2017, showing the importance of maritime trade to the U.S. economy.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68A173-2FF8-46AA-18E0-DC9C90047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95704E-5C60-A489-9FA0-FF4B49885D53}"/>
              </a:ext>
            </a:extLst>
          </p:cNvPr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0B0134-AE27-EE15-CC05-E4E162980762}"/>
              </a:ext>
            </a:extLst>
          </p:cNvPr>
          <p:cNvSpPr txBox="1"/>
          <p:nvPr/>
        </p:nvSpPr>
        <p:spPr>
          <a:xfrm>
            <a:off x="274320" y="228600"/>
            <a:ext cx="5319020" cy="707886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rPr dirty="0"/>
              <a:t>Real-World Applications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72FE66-291D-6977-C593-FA363B2ECA80}"/>
              </a:ext>
            </a:extLst>
          </p:cNvPr>
          <p:cNvSpPr txBox="1"/>
          <p:nvPr/>
        </p:nvSpPr>
        <p:spPr>
          <a:xfrm>
            <a:off x="-1913" y="1710196"/>
            <a:ext cx="4219425" cy="136960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1E293B"/>
                </a:solidFill>
                <a:latin typeface="Montserrat"/>
              </a:rPr>
              <a:t>Logistics &amp; Supply Chain Planning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293B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Improve shipping routes based on the capacity of each port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Identify alternative ports during congestion or disruptions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Plan warehouse locations near high-volume ports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1F2FBD-0F3F-8CF9-9724-77DD5C643AFC}"/>
              </a:ext>
            </a:extLst>
          </p:cNvPr>
          <p:cNvSpPr txBox="1"/>
          <p:nvPr/>
        </p:nvSpPr>
        <p:spPr>
          <a:xfrm>
            <a:off x="-1913" y="4207005"/>
            <a:ext cx="4682692" cy="136960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1E293B"/>
                </a:solidFill>
                <a:latin typeface="Montserrat"/>
              </a:rPr>
              <a:t>Infrastructure Investment Decisions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293B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Focus on funding ports that show rapid growth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Identify ports needing expansion before congestion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Plan highway, railway, and facility improvements to support growth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C205ED-7170-1DCE-3C89-799B2211B4B9}"/>
              </a:ext>
            </a:extLst>
          </p:cNvPr>
          <p:cNvSpPr txBox="1"/>
          <p:nvPr/>
        </p:nvSpPr>
        <p:spPr>
          <a:xfrm>
            <a:off x="5306581" y="4207388"/>
            <a:ext cx="3840197" cy="1538883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1E293B"/>
                </a:solidFill>
                <a:latin typeface="Montserrat"/>
              </a:rPr>
              <a:t>Economic Policy &amp; Trade Analysis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293B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Use port data to make trade policy decisions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Predict trade patterns in the future from past data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Find out how maritime trade affects economic growth in the region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dirty="0">
              <a:ea typeface="Calibri"/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E7DD74-60A6-4D84-336E-AFB58AF7B5B8}"/>
              </a:ext>
            </a:extLst>
          </p:cNvPr>
          <p:cNvSpPr txBox="1"/>
          <p:nvPr/>
        </p:nvSpPr>
        <p:spPr>
          <a:xfrm>
            <a:off x="4761385" y="1711343"/>
            <a:ext cx="4385058" cy="1754326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1E293B"/>
                </a:solidFill>
                <a:latin typeface="Montserrat"/>
              </a:rPr>
              <a:t>Supply Chain Risk Management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293B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Spread shipments to different ports to avoid congestion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Understand that some West Coast ports handle a lot of traffic.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Find out how well ports can handle issues during economic hardship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293B"/>
              </a:solidFill>
              <a:latin typeface="Montserrat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5134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48346-7899-73FB-8D12-6826E38AD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00A7F4D-9DBB-FD6D-ED63-78EA67F0BB9C}"/>
              </a:ext>
            </a:extLst>
          </p:cNvPr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E85636-8407-0B5A-BE0C-4A9C460211B6}"/>
              </a:ext>
            </a:extLst>
          </p:cNvPr>
          <p:cNvSpPr txBox="1"/>
          <p:nvPr/>
        </p:nvSpPr>
        <p:spPr>
          <a:xfrm>
            <a:off x="274320" y="228600"/>
            <a:ext cx="2519792" cy="707886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rPr lang="en-US" dirty="0"/>
              <a:t>References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3BAF2B-3E0B-2942-DCDF-3134A446E303}"/>
              </a:ext>
            </a:extLst>
          </p:cNvPr>
          <p:cNvSpPr txBox="1"/>
          <p:nvPr/>
        </p:nvSpPr>
        <p:spPr>
          <a:xfrm>
            <a:off x="-1913" y="934677"/>
            <a:ext cx="9143087" cy="215443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FFFFFF"/>
                </a:solidFill>
                <a:latin typeface="Montserrat"/>
              </a:rPr>
              <a:t>1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3A8A"/>
                </a:solidFill>
                <a:latin typeface="Montserrat"/>
              </a:rPr>
              <a:t>• </a:t>
            </a:r>
            <a:r>
              <a:rPr lang="en-US" sz="1200" dirty="0">
                <a:solidFill>
                  <a:srgbClr val="000000"/>
                </a:solidFill>
                <a:latin typeface="Times New Roman"/>
                <a:cs typeface="Times New Roman"/>
              </a:rPr>
              <a:t>FREE DATASET LIBRARY. (n.d.). </a:t>
            </a:r>
            <a:r>
              <a:rPr lang="en-US" sz="1200" i="1" dirty="0">
                <a:solidFill>
                  <a:srgbClr val="000000"/>
                </a:solidFill>
                <a:latin typeface="Times New Roman"/>
                <a:cs typeface="Times New Roman"/>
              </a:rPr>
              <a:t>Historical US Maritime Container Trade Volumes [Data set]</a:t>
            </a:r>
            <a:r>
              <a:rPr lang="en-US" sz="1200" dirty="0">
                <a:solidFill>
                  <a:srgbClr val="000000"/>
                </a:solidFill>
                <a:latin typeface="Times New Roman"/>
                <a:cs typeface="Times New Roman"/>
              </a:rPr>
              <a:t>. </a:t>
            </a:r>
            <a:r>
              <a:rPr lang="en-US" sz="1200" dirty="0" err="1">
                <a:solidFill>
                  <a:srgbClr val="000000"/>
                </a:solidFill>
                <a:latin typeface="Times New Roman"/>
                <a:cs typeface="Times New Roman"/>
              </a:rPr>
              <a:t>Opendatabay</a:t>
            </a:r>
            <a:r>
              <a:rPr lang="en-US" sz="1200" dirty="0">
                <a:solidFill>
                  <a:srgbClr val="000000"/>
                </a:solidFill>
                <a:latin typeface="Times New Roman"/>
                <a:cs typeface="Times New Roman"/>
              </a:rPr>
              <a:t> Data Marketplace. CC0 Public Domain. Retrieved November 4, 2025, from </a:t>
            </a:r>
            <a:r>
              <a:rPr lang="en-US" sz="1200" dirty="0">
                <a:solidFill>
                  <a:srgbClr val="1155CC"/>
                </a:solidFill>
                <a:latin typeface="Times New Roman"/>
                <a:cs typeface="Times New Roman"/>
                <a:hlinkClick r:id="rId2"/>
              </a:rPr>
              <a:t>https://www.opendatabay.com/dataset/historical-us-maritime-container-trade-volumes</a:t>
            </a:r>
            <a:endParaRPr lang="en-US" sz="1600" b="1" dirty="0">
              <a:solidFill>
                <a:srgbClr val="1E3A8A"/>
              </a:solidFill>
              <a:latin typeface="Montserrat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br>
              <a:rPr lang="en-US" dirty="0"/>
            </a:b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b="1" dirty="0">
              <a:solidFill>
                <a:srgbClr val="1E3A8A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2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16598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10972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Problem Statement &amp; Significance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0629" y="969492"/>
            <a:ext cx="9010816" cy="76944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b="1" i="1" dirty="0"/>
              <a:t>Research Question: "How have container trade volumes changed across different U.S. ports from 2000 to 2017?"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3093" y="2188769"/>
            <a:ext cx="4074925" cy="200054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3A8A"/>
                </a:solidFill>
                <a:latin typeface="Montserrat"/>
              </a:rPr>
              <a:t>Economic Impact</a:t>
            </a:r>
            <a:endParaRPr lang="en-US" dirty="0">
              <a:solidFill>
                <a:srgbClr val="1E3A8A"/>
              </a:solidFill>
              <a:latin typeface="Montserrat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2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Ports are critical for international trade, with billions of dollars in cargo being handled every year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b="1" dirty="0">
              <a:ea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814" y="4503846"/>
            <a:ext cx="4201155" cy="230832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3A8A"/>
                </a:solidFill>
                <a:latin typeface="Montserrat"/>
              </a:rPr>
              <a:t>Infrastructure Planning</a:t>
            </a:r>
            <a:endParaRPr lang="en-US" dirty="0">
              <a:solidFill>
                <a:srgbClr val="1E3A8A"/>
              </a:solidFill>
              <a:latin typeface="Montserrat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2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Find out which ports are operating at full capacity, which ports are growing rapidly, and which need investment for future growth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44214" y="4504228"/>
            <a:ext cx="3904380" cy="169277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3A8A"/>
                </a:solidFill>
                <a:latin typeface="Montserrat"/>
              </a:rPr>
              <a:t>Logistics Optimization</a:t>
            </a:r>
            <a:endParaRPr lang="en-US" dirty="0">
              <a:solidFill>
                <a:srgbClr val="1E3A8A"/>
              </a:solidFill>
              <a:latin typeface="Montserrat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2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Find trade patterns and trends that help improve shipping routes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8140" y="2189916"/>
            <a:ext cx="4502941" cy="138499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3A8A"/>
                </a:solidFill>
                <a:latin typeface="Montserrat"/>
              </a:rPr>
              <a:t>Policy Development</a:t>
            </a:r>
            <a:endParaRPr lang="en-US" dirty="0">
              <a:solidFill>
                <a:srgbClr val="1E3A8A"/>
              </a:solidFill>
              <a:latin typeface="Montserrat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20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Guides economic and trade policies at federal, state, and local levels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10972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Dataset Overview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1913" y="915547"/>
            <a:ext cx="8691949" cy="104644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cap="all" dirty="0">
                <a:solidFill>
                  <a:schemeClr val="tx2"/>
                </a:solidFill>
                <a:latin typeface="Montserrat"/>
              </a:rPr>
              <a:t>Source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2000" b="1" err="1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Opendatabay</a:t>
            </a:r>
            <a:r>
              <a:rPr lang="en-US" sz="2000" b="1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 Data Marketplace – </a:t>
            </a:r>
            <a:r>
              <a:rPr lang="en-US" sz="2000" b="1" i="1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Historical US Maritime Container Trade Volumes</a:t>
            </a:r>
            <a:endParaRPr lang="en-US" b="1" i="1" dirty="0">
              <a:solidFill>
                <a:srgbClr val="000000"/>
              </a:solidFill>
              <a:ea typeface="Open Sans"/>
              <a:cs typeface="Times New Roman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4260" y="2009473"/>
            <a:ext cx="5412059" cy="1077218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cap="all" dirty="0">
                <a:solidFill>
                  <a:schemeClr val="tx2"/>
                </a:solidFill>
                <a:latin typeface="Montserrat"/>
              </a:rPr>
              <a:t>Time Period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2000" b="1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2000–2017 — 18 years of continuous data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4260" y="2816065"/>
            <a:ext cx="6480620" cy="1077218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cap="all" dirty="0">
                <a:solidFill>
                  <a:schemeClr val="tx2"/>
                </a:solidFill>
                <a:latin typeface="Montserrat"/>
              </a:rPr>
              <a:t>Coverage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2000" b="1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63 U.S. Ports — All major coastal regions included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39" y="3743644"/>
            <a:ext cx="4768934" cy="1077218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cap="all" dirty="0">
                <a:solidFill>
                  <a:schemeClr val="tx2"/>
                </a:solidFill>
                <a:latin typeface="Montserrat"/>
              </a:rPr>
              <a:t>Measurement Unit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2000" b="1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TEUs (Twenty-foot Equivalent Units)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40" y="4673095"/>
            <a:ext cx="3738011" cy="2185214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475569"/>
                </a:solidFill>
                <a:latin typeface="Montserrat"/>
              </a:rPr>
              <a:t>Dataset Characteristics</a:t>
            </a:r>
            <a:endParaRPr lang="en-US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2200" b="1" dirty="0">
              <a:solidFill>
                <a:srgbClr val="475569"/>
              </a:solidFill>
              <a:latin typeface="Montserrat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1E3A8A"/>
                </a:solidFill>
                <a:latin typeface="Montserrat"/>
              </a:rPr>
              <a:t>Format:</a:t>
            </a:r>
            <a:r>
              <a:rPr lang="en-US" sz="1400" b="1" dirty="0">
                <a:solidFill>
                  <a:srgbClr val="1E3A8A"/>
                </a:solidFill>
                <a:latin typeface="Montserrat"/>
                <a:ea typeface="Open Sans"/>
                <a:cs typeface="Open Sans"/>
              </a:rPr>
              <a:t> </a:t>
            </a:r>
            <a:r>
              <a:rPr lang="en-US" sz="14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CSV file </a:t>
            </a:r>
            <a:endParaRPr lang="en-US" sz="2200" dirty="0">
              <a:solidFill>
                <a:srgbClr val="141414"/>
              </a:solidFill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1E3A8A"/>
                </a:solidFill>
                <a:latin typeface="Montserrat"/>
              </a:rPr>
              <a:t>Data Types:</a:t>
            </a:r>
            <a:r>
              <a:rPr lang="en-US" sz="1400" b="1" dirty="0">
                <a:solidFill>
                  <a:srgbClr val="1E3A8A"/>
                </a:solidFill>
                <a:latin typeface="Montserrat"/>
                <a:ea typeface="Open Sans"/>
                <a:cs typeface="Open Sans"/>
              </a:rPr>
              <a:t> </a:t>
            </a:r>
            <a:r>
              <a:rPr lang="en-US" sz="14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Numerical &amp; Categorical </a:t>
            </a:r>
            <a:endParaRPr lang="en-US" sz="2200" dirty="0">
              <a:solidFill>
                <a:srgbClr val="141414"/>
              </a:solidFill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b="1" dirty="0">
                <a:solidFill>
                  <a:srgbClr val="1E3A8A"/>
                </a:solidFill>
                <a:latin typeface="Montserrat"/>
              </a:rPr>
              <a:t>Analysis: </a:t>
            </a:r>
            <a:r>
              <a:rPr lang="en-US" sz="14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Geographic &amp; Temporal 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10972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Data Preparation &amp; Cleaning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606" y="1049455"/>
            <a:ext cx="8686977" cy="153888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293B"/>
                </a:solidFill>
                <a:latin typeface="Montserrat"/>
              </a:rPr>
              <a:t>Remove Commas from Numbers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2200" b="1" dirty="0">
              <a:solidFill>
                <a:srgbClr val="1E293B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dirty="0">
                <a:solidFill>
                  <a:srgbClr val="64748B"/>
                </a:solidFill>
                <a:latin typeface="Open Sans"/>
                <a:ea typeface="Open Sans"/>
                <a:cs typeface="Open Sans"/>
              </a:rPr>
              <a:t>The dataset used numbers with commas such as ("27,282,529") that needed to be removed for further analysis.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606" y="2446307"/>
            <a:ext cx="6967805" cy="1323439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293B"/>
                </a:solidFill>
                <a:latin typeface="Montserrat"/>
              </a:rPr>
              <a:t>Convert to Numeric Format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2200" b="1" dirty="0">
              <a:solidFill>
                <a:srgbClr val="1E293B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dirty="0">
                <a:solidFill>
                  <a:srgbClr val="64748B"/>
                </a:solidFill>
                <a:latin typeface="Open Sans"/>
                <a:ea typeface="Open Sans"/>
                <a:cs typeface="Open Sans"/>
              </a:rPr>
              <a:t>Converted all volume data from text strings to numeric data type for calculations.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606" y="3843158"/>
            <a:ext cx="6726650" cy="1323439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293B"/>
                </a:solidFill>
                <a:latin typeface="Montserrat"/>
              </a:rPr>
              <a:t>Handle Missing Values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2200" b="1" dirty="0">
              <a:solidFill>
                <a:srgbClr val="1E293B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dirty="0">
                <a:solidFill>
                  <a:srgbClr val="64748B"/>
                </a:solidFill>
                <a:latin typeface="Open Sans"/>
                <a:ea typeface="Open Sans"/>
                <a:cs typeface="Open Sans"/>
              </a:rPr>
              <a:t>Found and removed rows with missing or invalid data to ensure data accuracy.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606" y="5316529"/>
            <a:ext cx="9072317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293B"/>
                </a:solidFill>
                <a:latin typeface="Montserrat"/>
              </a:rPr>
              <a:t>Restructure Data Format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2200" b="1" dirty="0">
              <a:solidFill>
                <a:srgbClr val="1E293B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dirty="0">
                <a:solidFill>
                  <a:srgbClr val="64748B"/>
                </a:solidFill>
                <a:latin typeface="Open Sans"/>
                <a:ea typeface="Open Sans"/>
                <a:cs typeface="Open Sans"/>
              </a:rPr>
              <a:t>Transformed data from wide format to long format for time-series analysis.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10972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Visualization Strategy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915548"/>
            <a:ext cx="7009611" cy="1277273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293B"/>
                </a:solidFill>
                <a:latin typeface="Montserrat"/>
              </a:rPr>
              <a:t>Interactive Line Chart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2563EB"/>
                </a:solidFill>
                <a:latin typeface="Open Sans"/>
                <a:ea typeface="Open Sans"/>
                <a:cs typeface="Open Sans"/>
              </a:rPr>
              <a:t>Purpose: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Track temporal trends for the top 5 ports over 18 years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2563EB"/>
                </a:solidFill>
                <a:latin typeface="Open Sans"/>
                <a:ea typeface="Open Sans"/>
                <a:cs typeface="Open Sans"/>
              </a:rPr>
              <a:t>Answers: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How have the largest ports grown over time? What impact did recession have?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2563EB"/>
                </a:solidFill>
                <a:latin typeface="Open Sans"/>
                <a:ea typeface="Open Sans"/>
                <a:cs typeface="Open Sans"/>
              </a:rPr>
              <a:t>Shows: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 Volume changes by year with interactive hover features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1987194"/>
            <a:ext cx="8685550" cy="12772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293B"/>
                </a:solidFill>
                <a:latin typeface="Montserrat"/>
              </a:rPr>
              <a:t>Bar Chart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16A34A"/>
                </a:solidFill>
                <a:latin typeface="Open Sans"/>
                <a:ea typeface="Open Sans"/>
                <a:cs typeface="Open Sans"/>
              </a:rPr>
              <a:t>Purpose: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Compare the top 10 ports in the most recent year of the dataset (2017)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16A34A"/>
                </a:solidFill>
                <a:latin typeface="Open Sans"/>
                <a:ea typeface="Open Sans"/>
                <a:cs typeface="Open Sans"/>
              </a:rPr>
              <a:t>Answers: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Which ports handle the most container volume in 2017?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16A34A"/>
                </a:solidFill>
                <a:latin typeface="Open Sans"/>
                <a:ea typeface="Open Sans"/>
                <a:cs typeface="Open Sans"/>
              </a:rPr>
              <a:t>Shows: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Clear ranking of ports by current volume 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3030146"/>
            <a:ext cx="8686506" cy="12772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293B"/>
                </a:solidFill>
                <a:latin typeface="Montserrat"/>
              </a:rPr>
              <a:t>Heatmap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9333EA"/>
                </a:solidFill>
                <a:latin typeface="Open Sans"/>
                <a:ea typeface="Open Sans"/>
                <a:cs typeface="Open Sans"/>
              </a:rPr>
              <a:t>Purpose: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Display volume intensity across 18 for all 63 ports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9333EA"/>
                </a:solidFill>
                <a:latin typeface="Open Sans"/>
                <a:ea typeface="Open Sans"/>
                <a:cs typeface="Open Sans"/>
              </a:rPr>
              <a:t>Answers: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When did major changes occur? Are there patterns across multiple ports?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9333EA"/>
                </a:solidFill>
                <a:latin typeface="Open Sans"/>
                <a:ea typeface="Open Sans"/>
                <a:cs typeface="Open Sans"/>
              </a:rPr>
              <a:t>Shows: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Color-coded legend where lighter colors show higher volumes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4187875"/>
            <a:ext cx="8689760" cy="12772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293B"/>
                </a:solidFill>
                <a:latin typeface="Montserrat"/>
              </a:rPr>
              <a:t>Scatter Plot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EA580C"/>
                </a:solidFill>
                <a:latin typeface="Open Sans"/>
                <a:ea typeface="Open Sans"/>
                <a:cs typeface="Open Sans"/>
              </a:rPr>
              <a:t>Purpose: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Analyze the relationship between growth rate and average volume for the top 10 ports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EA580C"/>
                </a:solidFill>
                <a:latin typeface="Open Sans"/>
                <a:ea typeface="Open Sans"/>
                <a:cs typeface="Open Sans"/>
              </a:rPr>
              <a:t>Answers: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Which ports are growing fastest? Are large ports still growing or stable?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EA580C"/>
                </a:solidFill>
                <a:latin typeface="Open Sans"/>
                <a:ea typeface="Open Sans"/>
                <a:cs typeface="Open Sans"/>
              </a:rPr>
              <a:t>Shows: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Each port is plotted by both its size and growth 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5383865"/>
            <a:ext cx="8682175" cy="147732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600" b="1" dirty="0">
                <a:solidFill>
                  <a:srgbClr val="1E293B"/>
                </a:solidFill>
                <a:latin typeface="Montserrat"/>
                <a:ea typeface="Open Sans"/>
                <a:cs typeface="Open Sans"/>
              </a:rPr>
              <a:t>Stacked Area Chart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DC2626"/>
                </a:solidFill>
                <a:latin typeface="Open Sans"/>
                <a:ea typeface="Open Sans"/>
                <a:cs typeface="Open Sans"/>
              </a:rPr>
              <a:t>Purpose: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Show each port's contribution to total U.S. container trade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DC2626"/>
                </a:solidFill>
                <a:latin typeface="Open Sans"/>
                <a:ea typeface="Open Sans"/>
                <a:cs typeface="Open Sans"/>
              </a:rPr>
              <a:t>Answers: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How much does each port contribute to U.S. trade?</a:t>
            </a:r>
            <a:endParaRPr lang="en-US" sz="2200" dirty="0">
              <a:solidFill>
                <a:srgbClr val="141414"/>
              </a:solidFill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200" b="1" cap="all" dirty="0">
                <a:solidFill>
                  <a:srgbClr val="DC2626"/>
                </a:solidFill>
                <a:latin typeface="Open Sans"/>
                <a:ea typeface="Open Sans"/>
                <a:cs typeface="Open Sans"/>
              </a:rPr>
              <a:t>Shows:  </a:t>
            </a:r>
            <a:r>
              <a:rPr lang="en-US" sz="13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Contributions over time with cumulative totals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3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10972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Tools &amp; Technologies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1408" y="1553214"/>
            <a:ext cx="7433835" cy="180049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40AF"/>
                </a:solidFill>
                <a:latin typeface="Montserrat"/>
              </a:rPr>
              <a:t>Development Environment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2200" b="1" dirty="0">
              <a:solidFill>
                <a:srgbClr val="1E40AF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b="1" dirty="0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• </a:t>
            </a:r>
            <a:r>
              <a:rPr lang="en-US" sz="1500" b="1" dirty="0" err="1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Jupyter</a:t>
            </a:r>
            <a:r>
              <a:rPr lang="en-US" sz="1500" b="1" dirty="0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 Notebook</a:t>
            </a: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 </a:t>
            </a:r>
            <a:endParaRPr lang="en-US" sz="2200">
              <a:solidFill>
                <a:srgbClr val="141414"/>
              </a:solidFill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5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b="1" dirty="0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• Python 3</a:t>
            </a: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 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1408" y="4102835"/>
            <a:ext cx="2603598" cy="1461939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40AF"/>
                </a:solidFill>
                <a:latin typeface="Montserrat"/>
              </a:rPr>
              <a:t>Data Processing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2200" b="1" dirty="0">
              <a:solidFill>
                <a:srgbClr val="1E40AF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b="1" dirty="0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• Pandas</a:t>
            </a: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 </a:t>
            </a:r>
            <a:endParaRPr lang="en-US" sz="2200" dirty="0">
              <a:solidFill>
                <a:srgbClr val="141414"/>
              </a:solidFill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5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b="1" dirty="0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• NumPy</a:t>
            </a: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 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9208" y="1554362"/>
            <a:ext cx="4333238" cy="1923604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40AF"/>
                </a:solidFill>
                <a:latin typeface="Montserrat"/>
              </a:rPr>
              <a:t>Visualization Libraries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2200" b="1" dirty="0">
              <a:solidFill>
                <a:srgbClr val="1E40AF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b="1" dirty="0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• Matplotlib</a:t>
            </a: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 — Static visualizations and charts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5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b="1" dirty="0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• Seaborn</a:t>
            </a: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 — Statistical data visualizations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5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b="1" dirty="0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• </a:t>
            </a:r>
            <a:r>
              <a:rPr lang="en-US" sz="1500" b="1" dirty="0" err="1">
                <a:solidFill>
                  <a:srgbClr val="0F172A"/>
                </a:solidFill>
                <a:latin typeface="Open Sans"/>
                <a:ea typeface="Open Sans"/>
                <a:cs typeface="Open Sans"/>
              </a:rPr>
              <a:t>Plotly</a:t>
            </a: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 — Interactive visualizations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09208" y="3713907"/>
            <a:ext cx="5727804" cy="260071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br>
              <a:rPr lang="en-US" dirty="0"/>
            </a:br>
            <a:r>
              <a:rPr lang="en-US" b="1" dirty="0">
                <a:solidFill>
                  <a:srgbClr val="1E40AF"/>
                </a:solidFill>
                <a:latin typeface="Montserrat"/>
              </a:rPr>
              <a:t>Design Techniques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2200" b="1" dirty="0">
              <a:solidFill>
                <a:srgbClr val="1E40AF"/>
              </a:solidFill>
              <a:latin typeface="Montserrat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• Color coding for clarity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5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• Interactive visualization for in-depth analysis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500" dirty="0">
              <a:solidFill>
                <a:srgbClr val="334155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500" dirty="0">
                <a:solidFill>
                  <a:srgbClr val="334155"/>
                </a:solidFill>
                <a:latin typeface="Open Sans"/>
                <a:ea typeface="Open Sans"/>
                <a:cs typeface="Open Sans"/>
              </a:rPr>
              <a:t>• Clear legends and labels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109728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t>Temporal &amp; Comparative Analysis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1408" y="1201899"/>
            <a:ext cx="5110502" cy="2508379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293B"/>
                </a:solidFill>
                <a:latin typeface="Montserrat"/>
              </a:rPr>
              <a:t>Interactive Line Chart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2563EB"/>
                </a:solidFill>
                <a:latin typeface="Open Sans"/>
                <a:ea typeface="Open Sans"/>
                <a:cs typeface="Open Sans"/>
              </a:rPr>
              <a:t>What It Shows: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i="1" dirty="0">
                <a:latin typeface="Calibri"/>
                <a:ea typeface="Open Sans"/>
                <a:cs typeface="Open Sans"/>
              </a:rPr>
              <a:t>Top 5 ports ranked by average container volume from 2000 to 2017.</a:t>
            </a:r>
            <a:endParaRPr lang="en-US" sz="1400" i="1" dirty="0"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2563EB"/>
                </a:solidFill>
                <a:latin typeface="Open Sans"/>
                <a:ea typeface="Open Sans"/>
                <a:cs typeface="Open Sans"/>
              </a:rPr>
              <a:t>Interactive Features: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Hover over data points for exact volume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Toggle ports on/off for specific comparisons</a:t>
            </a:r>
            <a:endParaRPr lang="en-US" sz="2200" dirty="0">
              <a:solidFill>
                <a:srgbClr val="141414"/>
              </a:solidFill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2563EB"/>
                </a:solidFill>
                <a:latin typeface="Open Sans"/>
                <a:ea typeface="Open Sans"/>
                <a:cs typeface="Open Sans"/>
              </a:rPr>
              <a:t>Key Insights: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Los Angeles and Long Beach handle the majority of West Coast trade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New York is the top port in volume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Clear volume drop during 2008–2009 recession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Strong recovery and growth from 2010–2017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1409" y="3962485"/>
            <a:ext cx="4878870" cy="289310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b="1" dirty="0">
                <a:solidFill>
                  <a:srgbClr val="1E293B"/>
                </a:solidFill>
                <a:latin typeface="Montserrat"/>
              </a:rPr>
              <a:t>Bar Chart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16A34A"/>
                </a:solidFill>
                <a:latin typeface="Open Sans"/>
                <a:ea typeface="Open Sans"/>
                <a:cs typeface="Open Sans"/>
              </a:rPr>
              <a:t>What It Shows: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i="1" dirty="0">
                <a:latin typeface="Calibri"/>
                <a:ea typeface="Open Sans"/>
                <a:cs typeface="Open Sans"/>
              </a:rPr>
              <a:t>Top 10 U.S. ports ranked by container volume in 2017</a:t>
            </a:r>
            <a:endParaRPr lang="en-US" sz="1400" i="1" dirty="0"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i="1" dirty="0">
                <a:latin typeface="Calibri"/>
                <a:ea typeface="Open Sans"/>
                <a:cs typeface="Open Sans"/>
              </a:rPr>
              <a:t>(most recent year).</a:t>
            </a:r>
            <a:endParaRPr lang="en-US" sz="1400" i="1" dirty="0"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16A34A"/>
                </a:solidFill>
                <a:latin typeface="Open Sans"/>
                <a:ea typeface="Open Sans"/>
                <a:cs typeface="Open Sans"/>
              </a:rPr>
              <a:t>Features: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Clear visual comparison of current rankings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Volumes formatted in millions (M) for readability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Clear on who are the leaders in terms of volume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16A34A"/>
                </a:solidFill>
                <a:latin typeface="Open Sans"/>
                <a:ea typeface="Open Sans"/>
                <a:cs typeface="Open Sans"/>
              </a:rPr>
              <a:t>Key Insights: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New York surpassed Los Angeles to become #1 by 2017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Top 3 ports handle significantly more volume than others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Savannah has grown a lot to become 4th largest port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Clear gap between major ports and smaller regional ports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pic>
        <p:nvPicPr>
          <p:cNvPr id="6" name="Picture 5" descr="A graph of blue rectangular bars with white text&#10;&#10;AI-generated content may be incorrect.">
            <a:extLst>
              <a:ext uri="{FF2B5EF4-FFF2-40B4-BE49-F238E27FC236}">
                <a16:creationId xmlns:a16="http://schemas.microsoft.com/office/drawing/2014/main" id="{900D9580-61B2-7DAD-DC18-DFF962D832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3296" y="4318089"/>
            <a:ext cx="4648519" cy="2535570"/>
          </a:xfrm>
          <a:prstGeom prst="rect">
            <a:avLst/>
          </a:prstGeom>
        </p:spPr>
      </p:pic>
      <p:pic>
        <p:nvPicPr>
          <p:cNvPr id="9" name="Untitled vide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D866D743-6F7F-F4FB-7FB6-FE96360AFB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96543" y="1144419"/>
            <a:ext cx="4418656" cy="28156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274320" y="228600"/>
            <a:ext cx="6726393" cy="707886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rPr lang="en-US" dirty="0"/>
              <a:t>Heatmap: Pattern</a:t>
            </a:r>
            <a:r>
              <a:rPr dirty="0"/>
              <a:t> Recognition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40" y="2346771"/>
            <a:ext cx="4630755" cy="3608680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9333EA"/>
                </a:solidFill>
                <a:latin typeface="Open Sans"/>
                <a:ea typeface="Open Sans"/>
                <a:cs typeface="Open Sans"/>
              </a:rPr>
              <a:t>What It Shows:</a:t>
            </a: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100" b="1" cap="all" dirty="0">
              <a:solidFill>
                <a:srgbClr val="9333EA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i="1" dirty="0"/>
              <a:t>Volume intensity for all 63 ports across 18 years (2000-2017).</a:t>
            </a:r>
            <a:endParaRPr lang="en-US" sz="1400" i="1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9333EA"/>
                </a:solidFill>
                <a:latin typeface="Open Sans"/>
                <a:ea typeface="Open Sans"/>
                <a:cs typeface="Open Sans"/>
              </a:rPr>
              <a:t>How to Read It: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100" b="1" cap="all" dirty="0">
              <a:solidFill>
                <a:srgbClr val="9333EA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Rows represent ports; Columns represent years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Lighter colors = higher volume </a:t>
            </a:r>
            <a:endParaRPr lang="en-US" sz="2200">
              <a:solidFill>
                <a:srgbClr val="141414"/>
              </a:solidFill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Darker colors = lower volume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100" dirty="0">
              <a:solidFill>
                <a:srgbClr val="475569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9333EA"/>
                </a:solidFill>
                <a:latin typeface="Open Sans"/>
                <a:ea typeface="Open Sans"/>
                <a:cs typeface="Open Sans"/>
              </a:rPr>
              <a:t>Key Insights: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100" b="1" cap="all" dirty="0">
              <a:solidFill>
                <a:srgbClr val="9333EA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2008–2009 recession visible as darker colors show in every port</a:t>
            </a:r>
            <a:endParaRPr lang="en-US" dirty="0">
              <a:ea typeface="Calibri"/>
              <a:cs typeface="Calibri"/>
            </a:endParaRPr>
          </a:p>
          <a:p>
            <a:pPr>
              <a:lnSpc>
                <a:spcPct val="150000"/>
              </a:lnSpc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Steady growth shown via progressively lighter colors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LA and Long Beach show consistently light colors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Savannah shows change from dark to light meaning rapid growth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100" dirty="0">
              <a:solidFill>
                <a:srgbClr val="475569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30E1D425-F849-79FB-4593-46BCFAB87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696" y="1008112"/>
            <a:ext cx="4503605" cy="584988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178CDD-EF01-E904-EF82-C38C535A2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C441D20-626C-2F35-8CC7-C5528608741B}"/>
              </a:ext>
            </a:extLst>
          </p:cNvPr>
          <p:cNvSpPr/>
          <p:nvPr/>
        </p:nvSpPr>
        <p:spPr>
          <a:xfrm>
            <a:off x="0" y="0"/>
            <a:ext cx="12188952" cy="914400"/>
          </a:xfrm>
          <a:prstGeom prst="rect">
            <a:avLst/>
          </a:prstGeom>
          <a:solidFill>
            <a:srgbClr val="1E4696"/>
          </a:solidFill>
          <a:ln>
            <a:solidFill>
              <a:srgbClr val="1E46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3A0AE9-E195-34AC-E11E-1A34CE59B15D}"/>
              </a:ext>
            </a:extLst>
          </p:cNvPr>
          <p:cNvSpPr txBox="1"/>
          <p:nvPr/>
        </p:nvSpPr>
        <p:spPr>
          <a:xfrm>
            <a:off x="274320" y="228600"/>
            <a:ext cx="6370334" cy="707886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rPr lang="en-US" dirty="0"/>
              <a:t>Scatter Plot: Growth</a:t>
            </a:r>
            <a:r>
              <a:rPr dirty="0"/>
              <a:t>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CCB386-DC73-1742-D425-1DA354E7038C}"/>
              </a:ext>
            </a:extLst>
          </p:cNvPr>
          <p:cNvSpPr txBox="1"/>
          <p:nvPr/>
        </p:nvSpPr>
        <p:spPr>
          <a:xfrm>
            <a:off x="2840" y="2161233"/>
            <a:ext cx="4708858" cy="34470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EA580C"/>
                </a:solidFill>
                <a:latin typeface="Open Sans"/>
                <a:ea typeface="Open Sans"/>
                <a:cs typeface="Open Sans"/>
              </a:rPr>
              <a:t>What It Shows: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100" b="1" cap="all" dirty="0">
              <a:solidFill>
                <a:srgbClr val="EA580C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400" i="1" dirty="0">
                <a:latin typeface="Calibri"/>
                <a:ea typeface="Open Sans"/>
                <a:cs typeface="Open Sans"/>
              </a:rPr>
              <a:t>Growth rate (percentage change) plotted against average volume for top 10 ports.</a:t>
            </a:r>
            <a:endParaRPr lang="en-US" sz="1400" i="1">
              <a:latin typeface="Calibri"/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400" i="1" dirty="0">
              <a:solidFill>
                <a:srgbClr val="141414"/>
              </a:solidFill>
              <a:latin typeface="Calibri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EA580C"/>
                </a:solidFill>
                <a:latin typeface="Open Sans"/>
                <a:ea typeface="Open Sans"/>
                <a:cs typeface="Open Sans"/>
              </a:rPr>
              <a:t>How to Read It: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100" b="1" cap="all" dirty="0">
              <a:solidFill>
                <a:srgbClr val="EA580C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 X-axis: Average container volume (right = larger)</a:t>
            </a:r>
            <a:endParaRPr lang="en-US"/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Y-axis: Growth rate 2000-2017 (up = faster growing)</a:t>
            </a:r>
            <a:endParaRPr lang="en-US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Each point represents one labeled port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100" dirty="0">
              <a:solidFill>
                <a:srgbClr val="475569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b="1" cap="all" dirty="0">
                <a:solidFill>
                  <a:srgbClr val="EA580C"/>
                </a:solidFill>
                <a:latin typeface="Open Sans"/>
                <a:ea typeface="Open Sans"/>
                <a:cs typeface="Open Sans"/>
              </a:rPr>
              <a:t>Key Insights:</a:t>
            </a:r>
            <a:endParaRPr lang="en-US" dirty="0"/>
          </a:p>
          <a:p>
            <a:pPr>
              <a:defRPr sz="2200">
                <a:solidFill>
                  <a:srgbClr val="141414"/>
                </a:solidFill>
              </a:defRPr>
            </a:pPr>
            <a:endParaRPr lang="en-US" sz="1100" b="1" cap="all" dirty="0">
              <a:solidFill>
                <a:srgbClr val="EA580C"/>
              </a:solidFill>
              <a:latin typeface="Open Sans"/>
              <a:ea typeface="Open Sans"/>
              <a:cs typeface="Open Sans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Savannah &amp; Houston show high growth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LA &amp; Long Beach have high volume but low growth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Expansion vs. steady operation ports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r>
              <a:rPr lang="en-US" sz="1100" dirty="0">
                <a:solidFill>
                  <a:srgbClr val="475569"/>
                </a:solidFill>
                <a:latin typeface="Open Sans"/>
                <a:ea typeface="Open Sans"/>
                <a:cs typeface="Open Sans"/>
              </a:rPr>
              <a:t>• High-growth ports would need more investment</a:t>
            </a:r>
            <a:endParaRPr lang="en-US" dirty="0">
              <a:ea typeface="Calibri"/>
              <a:cs typeface="Calibri"/>
            </a:endParaRPr>
          </a:p>
          <a:p>
            <a:pPr>
              <a:defRPr sz="2200">
                <a:solidFill>
                  <a:srgbClr val="141414"/>
                </a:solidFill>
              </a:defRPr>
            </a:pPr>
            <a:endParaRPr dirty="0">
              <a:ea typeface="Calibri"/>
              <a:cs typeface="Calibr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E8B7EC-9F57-36F5-0813-65E201A85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2225" y="915820"/>
            <a:ext cx="4841776" cy="594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94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611</cp:revision>
  <dcterms:created xsi:type="dcterms:W3CDTF">2013-01-27T09:14:16Z</dcterms:created>
  <dcterms:modified xsi:type="dcterms:W3CDTF">2025-12-03T22:17:28Z</dcterms:modified>
  <cp:category/>
</cp:coreProperties>
</file>

<file path=docProps/thumbnail.jpeg>
</file>